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howGuides="1">
      <p:cViewPr>
        <p:scale>
          <a:sx n="80" d="100"/>
          <a:sy n="80" d="100"/>
        </p:scale>
        <p:origin x="30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89381-577C-49AA-A4E2-5EBA34BD6249}" type="datetimeFigureOut">
              <a:rPr lang="en-US"/>
              <a:t>2/13/2020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E7BEC-684E-4C3F-AEB2-ED7203F4ED3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25F29-0308-477E-B892-CB798FED9259}" type="datetimeFigureOut">
              <a:rPr lang="en-US"/>
              <a:t>2/13/2020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D79C7-905A-4C8B-8800-03693A11A4A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8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Oval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20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Oval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23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/>
          </a:p>
        </p:txBody>
      </p:sp>
      <p:sp>
        <p:nvSpPr>
          <p:cNvPr id="8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anchor="b"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anchor="t">
            <a:normAutofit/>
          </a:bodyPr>
          <a:lstStyle>
            <a:lvl1pPr marL="0" indent="0" algn="ctr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7F81-B8BE-4294-BB38-1B7161D526DE}" type="datetimeFigureOut">
              <a:rPr lang="en-US"/>
              <a:t>2/13/2020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0BD4-378F-4EBE-85FD-93939228F85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tem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31 August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September</a:t>
            </a:r>
            <a:endParaRPr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2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3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64916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  <a:effectLst/>
              </a:rPr>
              <a:t>5/6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12/13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19/20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26/27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/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1 October</a:t>
            </a:r>
            <a:endParaRPr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sz="1300" b="0" kern="1200" dirty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3/4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sz="1300" b="0" kern="1200" dirty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5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6</a:t>
            </a:r>
            <a:endParaRPr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78175" y="5660136"/>
            <a:ext cx="1371600" cy="39319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8</a:t>
            </a:r>
            <a:endParaRPr dirty="0"/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10/11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september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2/13/2020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cto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3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dirty="0">
                <a:solidFill>
                  <a:schemeClr val="bg1">
                    <a:lumMod val="85000"/>
                  </a:schemeClr>
                </a:solidFill>
              </a:rPr>
              <a:t>28</a:t>
            </a:r>
            <a:r>
              <a:rPr lang="en-US" sz="1300" baseline="0" dirty="0">
                <a:solidFill>
                  <a:schemeClr val="bg1">
                    <a:lumMod val="85000"/>
                  </a:schemeClr>
                </a:solidFill>
              </a:rPr>
              <a:t> September</a:t>
            </a:r>
            <a:endParaRPr lang="en-US" sz="1300" dirty="0">
              <a:solidFill>
                <a:schemeClr val="bg1">
                  <a:lumMod val="85000"/>
                </a:schemeClr>
              </a:solidFill>
            </a:endParaRPr>
          </a:p>
          <a:p>
            <a:pPr algn="l"/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kern="1200" cap="none" spc="0" dirty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dirty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dirty="0"/>
              <a:t>1</a:t>
            </a:r>
            <a:endParaRPr dirty="0"/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AU" dirty="0"/>
              <a:t>2</a:t>
            </a:r>
            <a:endParaRPr dirty="0"/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dirty="0"/>
              <a:t>3/4</a:t>
            </a:r>
            <a:endParaRPr dirty="0"/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10/11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17/18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24/25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1">
                    <a:lumMod val="50000"/>
                  </a:schemeClr>
                </a:solidFill>
              </a:rPr>
              <a:t>29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31/1 November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2</a:t>
            </a:r>
            <a:endParaRPr dirty="0"/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3</a:t>
            </a:r>
            <a:endParaRPr dirty="0"/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4</a:t>
            </a:r>
            <a:endParaRPr dirty="0"/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october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2/13/2020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vem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26</a:t>
            </a:r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 October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28	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en-US" dirty="0"/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lvl="0"/>
            <a:r>
              <a:rPr lang="en-US" dirty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31/1 November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14/15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21/22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27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28/29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november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1 December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5/6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2/13/2020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cem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30 November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December</a:t>
            </a:r>
            <a:endParaRPr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2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3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lvl="0"/>
            <a:r>
              <a:rPr lang="en-US" sz="1300" b="0" dirty="0">
                <a:solidFill>
                  <a:schemeClr val="tx1"/>
                </a:solidFill>
                <a:effectLst/>
              </a:rPr>
              <a:t>5/6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7	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12/13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19/20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26/27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30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1 January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2/3</a:t>
            </a: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5	</a:t>
            </a: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41189" y="5715571"/>
            <a:ext cx="1371600" cy="28232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 dirty="0" err="1">
                <a:solidFill>
                  <a:schemeClr val="accent1"/>
                </a:solidFill>
              </a:rPr>
              <a:t>december</a:t>
            </a:r>
            <a:endParaRPr sz="3600" b="0" dirty="0">
              <a:solidFill>
                <a:schemeClr val="accent1"/>
              </a:solidFill>
            </a:endParaRP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2/13/2020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Oval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0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Oval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3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rPr lang="en-US"/>
              <a:t>2/13/2020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6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Oval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8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Oval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1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rPr lang="en-US"/>
              <a:t>2/13/2020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anuary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cap="none" spc="0" dirty="0">
                <a:ln w="0"/>
                <a:solidFill>
                  <a:schemeClr val="bg1">
                    <a:lumMod val="85000"/>
                  </a:schemeClr>
                </a:solidFill>
                <a:effectLst/>
              </a:rPr>
              <a:t>30 December</a:t>
            </a:r>
            <a:endParaRPr lang="en-US" sz="1300" b="0" dirty="0">
              <a:solidFill>
                <a:schemeClr val="bg1">
                  <a:lumMod val="85000"/>
                </a:schemeClr>
              </a:solidFill>
              <a:effectLst/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cap="none" spc="0" dirty="0">
                <a:ln w="0"/>
                <a:solidFill>
                  <a:schemeClr val="bg1">
                    <a:lumMod val="85000"/>
                  </a:schemeClr>
                </a:solidFill>
                <a:effectLst/>
              </a:rPr>
              <a:t>31</a:t>
            </a:r>
            <a:endParaRPr lang="en-US" sz="1300" b="0" dirty="0">
              <a:solidFill>
                <a:schemeClr val="bg1">
                  <a:lumMod val="85000"/>
                </a:schemeClr>
              </a:solidFill>
              <a:effectLst/>
            </a:endParaRPr>
          </a:p>
        </p:txBody>
      </p:sp>
      <p:sp>
        <p:nvSpPr>
          <p:cNvPr id="1794" name="TextBox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January</a:t>
            </a:r>
          </a:p>
        </p:txBody>
      </p:sp>
      <p:sp>
        <p:nvSpPr>
          <p:cNvPr id="1795" name="TextBox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l"/>
            <a:r>
              <a:rPr lang="en-AU" sz="1300" b="0" dirty="0">
                <a:solidFill>
                  <a:schemeClr val="tx1"/>
                </a:solidFill>
              </a:rPr>
              <a:t>2</a:t>
            </a:r>
            <a:endParaRPr lang="en-US" sz="1300" b="0" dirty="0">
              <a:solidFill>
                <a:schemeClr val="tx1"/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l"/>
            <a:r>
              <a:rPr lang="en-US" sz="1300" b="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TextBox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4/5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ZA" sz="1300" b="0" dirty="0">
                <a:solidFill>
                  <a:schemeClr val="tx1"/>
                </a:solidFill>
              </a:rPr>
              <a:t>11/12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ZA" sz="1300" b="0" dirty="0">
                <a:solidFill>
                  <a:schemeClr val="tx1"/>
                </a:solidFill>
              </a:rPr>
              <a:t>25/26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1">
                    <a:lumMod val="50000"/>
                  </a:schemeClr>
                </a:solidFill>
              </a:rPr>
              <a:t>30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1">
                    <a:lumMod val="50000"/>
                  </a:schemeClr>
                </a:solidFill>
              </a:rPr>
              <a:t>31</a:t>
            </a:r>
          </a:p>
        </p:txBody>
      </p:sp>
      <p:sp>
        <p:nvSpPr>
          <p:cNvPr id="1821" name="TextBox 1820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/>
            <a:r>
              <a:rPr lang="en-US" sz="1300" b="0" dirty="0">
                <a:solidFill>
                  <a:schemeClr val="bg1">
                    <a:lumMod val="85000"/>
                  </a:schemeClr>
                </a:solidFill>
                <a:effectLst/>
              </a:rPr>
              <a:t>1/2 February</a:t>
            </a: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algn="l"/>
            <a:r>
              <a:rPr lang="en-US" sz="1300" b="0" dirty="0">
                <a:solidFill>
                  <a:schemeClr val="bg1">
                    <a:lumMod val="85000"/>
                  </a:schemeClr>
                </a:solidFill>
                <a:effectLst/>
              </a:rPr>
              <a:t>3</a:t>
            </a: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/>
            <a:r>
              <a:rPr lang="en-US" sz="1300" b="0" dirty="0">
                <a:solidFill>
                  <a:schemeClr val="bg1">
                    <a:lumMod val="85000"/>
                  </a:schemeClr>
                </a:solidFill>
                <a:effectLst/>
              </a:rPr>
              <a:t>4</a:t>
            </a: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1">
                    <a:lumMod val="85000"/>
                  </a:schemeClr>
                </a:solidFill>
                <a:effectLst/>
              </a:rPr>
              <a:t>5</a:t>
            </a: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1">
                    <a:lumMod val="85000"/>
                  </a:schemeClr>
                </a:solidFill>
                <a:effectLst/>
              </a:rPr>
              <a:t>6</a:t>
            </a: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1">
                    <a:lumMod val="85000"/>
                  </a:schemeClr>
                </a:solidFill>
                <a:effectLst/>
              </a:rPr>
              <a:t>7</a:t>
            </a: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1">
                    <a:lumMod val="85000"/>
                  </a:schemeClr>
                </a:solidFill>
              </a:rPr>
              <a:t>8/9</a:t>
            </a:r>
            <a:endParaRPr sz="1300" b="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 dirty="0" err="1">
                <a:solidFill>
                  <a:schemeClr val="accent1"/>
                </a:solidFill>
              </a:rPr>
              <a:t>january</a:t>
            </a:r>
            <a:endParaRPr sz="3600" b="0" dirty="0">
              <a:solidFill>
                <a:schemeClr val="accent1"/>
              </a:solidFill>
            </a:endParaRP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2/13/2020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Instructional Text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200"/>
              </a:spcBef>
            </a:pPr>
            <a:r>
              <a:rPr sz="1100" b="1" i="1" baseline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Note: </a:t>
            </a:r>
          </a:p>
          <a:p>
            <a:pPr>
              <a:spcBef>
                <a:spcPts val="1200"/>
              </a:spcBef>
            </a:pPr>
            <a:r>
              <a:rPr sz="1100" b="1" i="1" baseline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You can print this template to use as a wall calendar.</a:t>
            </a:r>
            <a:r>
              <a:rPr sz="1100" b="1" i="1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 You can also copy the slide for any month to add to your own presentation.</a:t>
            </a:r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bruary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27 </a:t>
            </a:r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January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300" b="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  <a:p>
            <a:pPr lvl="0"/>
            <a:endParaRPr dirty="0"/>
          </a:p>
        </p:txBody>
      </p:sp>
      <p:sp>
        <p:nvSpPr>
          <p:cNvPr id="1795" name="TextBox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kern="1200" cap="none" spc="0" dirty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31</a:t>
            </a:r>
          </a:p>
        </p:txBody>
      </p:sp>
      <p:sp>
        <p:nvSpPr>
          <p:cNvPr id="1797" name="TextBox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Z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 February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8/9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15/16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22/23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5777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</a:t>
            </a:r>
            <a:endParaRPr sz="13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29/1 March</a:t>
            </a: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february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2/13/2020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171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rch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en-AU" sz="1300" b="0" dirty="0">
                <a:solidFill>
                  <a:schemeClr val="bg2">
                    <a:lumMod val="90000"/>
                  </a:schemeClr>
                </a:solidFill>
              </a:rPr>
              <a:t>4</a:t>
            </a:r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 February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300" b="0" dirty="0">
              <a:solidFill>
                <a:schemeClr val="bg2">
                  <a:lumMod val="9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26</a:t>
            </a:r>
          </a:p>
          <a:p>
            <a:pPr lvl="0"/>
            <a:endParaRPr dirty="0"/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kern="1200" cap="none" spc="0" dirty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29/1 March</a:t>
            </a:r>
            <a:endParaRPr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8" name="TextBox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7/8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14/15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21/22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28/29</a:t>
            </a:r>
            <a:endParaRPr sz="13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march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1 April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2/13/2020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544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pril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baseline="0" dirty="0">
                <a:solidFill>
                  <a:schemeClr val="bg2">
                    <a:lumMod val="90000"/>
                  </a:schemeClr>
                </a:solidFill>
              </a:rPr>
              <a:t>30 March</a:t>
            </a:r>
            <a:endParaRPr lang="en-U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300" b="0" dirty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en-U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3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April</a:t>
            </a:r>
          </a:p>
          <a:p>
            <a:pPr lvl="0"/>
            <a:endParaRPr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300" b="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</a:rPr>
              <a:t>2</a:t>
            </a:r>
          </a:p>
          <a:p>
            <a:pPr lvl="0"/>
            <a:endParaRPr dirty="0">
              <a:solidFill>
                <a:schemeClr val="tx1"/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300" b="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</a:rPr>
              <a:t>3</a:t>
            </a:r>
          </a:p>
          <a:p>
            <a:pPr lvl="0"/>
            <a:endParaRPr dirty="0">
              <a:solidFill>
                <a:schemeClr val="tx1"/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1300" b="0" baseline="0" dirty="0">
                <a:solidFill>
                  <a:schemeClr val="tx1"/>
                </a:solidFill>
              </a:rPr>
              <a:t>4/5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kern="1200" cap="none" spc="0" dirty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endParaRPr sz="1300" b="0" kern="1200" cap="none" spc="0" dirty="0">
              <a:ln w="0"/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11/12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18/19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25/26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1 May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2/3</a:t>
            </a:r>
          </a:p>
        </p:txBody>
      </p:sp>
      <p:sp>
        <p:nvSpPr>
          <p:cNvPr id="1822" name="TextBox 1821"/>
          <p:cNvSpPr txBox="1"/>
          <p:nvPr/>
        </p:nvSpPr>
        <p:spPr>
          <a:xfrm>
            <a:off x="349116" y="565643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</a:rPr>
              <a:t>5</a:t>
            </a:r>
            <a:endParaRPr lang="en-U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april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2/13/2020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7312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y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27 April</a:t>
            </a:r>
            <a:endParaRPr sz="1300" b="0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/>
            <a:r>
              <a:rPr lang="en-US" sz="1300" b="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28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kern="1200" cap="none" spc="0" dirty="0">
                <a:ln w="0"/>
                <a:solidFill>
                  <a:schemeClr val="tx1">
                    <a:lumMod val="20000"/>
                    <a:lumOff val="8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  <a:endParaRPr sz="1300" b="0" kern="1200" cap="none" spc="0" dirty="0">
              <a:ln w="0"/>
              <a:solidFill>
                <a:schemeClr val="tx1">
                  <a:lumMod val="20000"/>
                  <a:lumOff val="80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US" dirty="0">
                <a:solidFill>
                  <a:schemeClr val="tx1">
                    <a:lumMod val="20000"/>
                    <a:lumOff val="80000"/>
                  </a:schemeClr>
                </a:solidFill>
              </a:rPr>
              <a:t>30</a:t>
            </a:r>
            <a:endParaRPr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May</a:t>
            </a:r>
            <a:endParaRPr sz="13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2/3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9/10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16/17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23/24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</a:rPr>
              <a:t>29</a:t>
            </a:r>
            <a:endParaRPr lang="en-US" dirty="0"/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30/31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may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1 June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2/13/2020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ne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June</a:t>
            </a:r>
            <a:endParaRPr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2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3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/>
            <a:r>
              <a:rPr lang="en-US" sz="13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</a:rPr>
              <a:t>5	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kern="1200" cap="none" spc="0" dirty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6/7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13/14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20/21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27/28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30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1 July</a:t>
            </a:r>
            <a:endParaRPr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june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10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11/12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2/13/2020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ly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kern="1200" cap="none" spc="0" dirty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 June</a:t>
            </a:r>
            <a:endParaRPr sz="1300" b="0" kern="1200" cap="none" spc="0" dirty="0">
              <a:ln w="0"/>
              <a:solidFill>
                <a:schemeClr val="bg2">
                  <a:lumMod val="90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July</a:t>
            </a:r>
          </a:p>
        </p:txBody>
      </p:sp>
      <p:sp>
        <p:nvSpPr>
          <p:cNvPr id="1795" name="TextBox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</a:rPr>
              <a:t>4/5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11/12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18/19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25/26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31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1/2 August</a:t>
            </a: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july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2/13/2020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186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ugust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27</a:t>
            </a:r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 July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kern="1200" cap="none" spc="0" dirty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30</a:t>
            </a:r>
            <a:endParaRPr sz="1300" b="0" kern="1200" cap="none" spc="0" dirty="0">
              <a:ln w="0"/>
              <a:solidFill>
                <a:schemeClr val="bg2">
                  <a:lumMod val="90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US" dirty="0">
                <a:solidFill>
                  <a:schemeClr val="bg2">
                    <a:lumMod val="90000"/>
                  </a:schemeClr>
                </a:solidFill>
                <a:effectLst/>
              </a:rPr>
              <a:t>31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 August</a:t>
            </a:r>
            <a:endParaRPr sz="13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8/9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15/16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22/23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28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29/30</a:t>
            </a: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august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31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1 September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5/6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2/13/2020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/>
          </a:p>
        </p:txBody>
      </p:sp>
      <p:sp>
        <p:nvSpPr>
          <p:cNvPr id="85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3618" name="Group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Straight Connector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Straight Connector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Straight Connector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Straight Connector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Straight Connector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Straight Connector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Straight Connector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oup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Straight Connector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Straight Connector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Straight Connector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Straight Connector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Straight Connector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Straight Connector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Straight Connector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oup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Straight Connector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Straight Connector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Straight Connector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Straight Connector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Straight Connector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Straight Connector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Straight Connector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oup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Straight Connector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Straight Connector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Straight Connector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Straight Connector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Straight Connector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Straight Connector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Straight Connector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oup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Straight Connector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Straight Connector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Straight Connector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Straight Connector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Straight Connector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Straight Connector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Straight Connector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oup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Straight Connector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Straight Connector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Straight Connector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Straight Connector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Straight Connector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Straight Connector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Straight Connector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oup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Straight Connector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Straight Connector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Straight Connector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Straight Connector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Straight Connector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Straight Connector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Straight Connector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oup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Straight Connector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Straight Connector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Straight Connector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Straight Connector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Straight Connector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Oval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061" name="Pictur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Oval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48" name="Pictur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TextBox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 dirty="0">
                <a:solidFill>
                  <a:schemeClr val="accent1"/>
                </a:solidFill>
              </a:rPr>
              <a:t>MONDAY</a:t>
            </a:r>
          </a:p>
        </p:txBody>
      </p:sp>
      <p:sp>
        <p:nvSpPr>
          <p:cNvPr id="1843" name="TextBox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TUESDAY</a:t>
            </a:r>
          </a:p>
        </p:txBody>
      </p:sp>
      <p:sp>
        <p:nvSpPr>
          <p:cNvPr id="1844" name="TextBox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WEDNESDAY</a:t>
            </a:r>
          </a:p>
        </p:txBody>
      </p:sp>
      <p:sp>
        <p:nvSpPr>
          <p:cNvPr id="1845" name="TextBox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 dirty="0">
                <a:solidFill>
                  <a:schemeClr val="accent1"/>
                </a:solidFill>
              </a:rPr>
              <a:t>THURSDAY</a:t>
            </a:r>
          </a:p>
        </p:txBody>
      </p:sp>
      <p:sp>
        <p:nvSpPr>
          <p:cNvPr id="1846" name="TextBox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FRIDAY</a:t>
            </a:r>
          </a:p>
        </p:txBody>
      </p:sp>
      <p:sp>
        <p:nvSpPr>
          <p:cNvPr id="1847" name="TextBox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SAT/SUN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n-US" sz="2400" dirty="0">
                <a:solidFill>
                  <a:schemeClr val="accent1"/>
                </a:solidFill>
              </a:rPr>
              <a:t>2020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fld id="{AEC93A36-1BCE-4989-A484-BB2F32BA08F5}" type="datetimeFigureOut">
              <a:rPr lang="en-US"/>
              <a:pPr/>
              <a:t>2/13/2020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accent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86" name="Instructional Text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200"/>
              </a:spcBef>
            </a:pPr>
            <a:r>
              <a:rPr sz="1100" b="1" i="1" baseline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Note: </a:t>
            </a:r>
          </a:p>
          <a:p>
            <a:pPr>
              <a:spcBef>
                <a:spcPts val="1200"/>
              </a:spcBef>
            </a:pPr>
            <a:r>
              <a:rPr sz="1100" b="1" i="1" baseline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You can print this template to use as a wall calendar.</a:t>
            </a:r>
            <a:r>
              <a:rPr sz="1100" b="1" i="1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 You can also copy the slide for any month to add to your own presentation.</a:t>
            </a:r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73" r:id="rId8"/>
    <p:sldLayoutId id="2147483667" r:id="rId9"/>
    <p:sldLayoutId id="2147483668" r:id="rId10"/>
    <p:sldLayoutId id="2147483674" r:id="rId11"/>
    <p:sldLayoutId id="2147483675" r:id="rId12"/>
    <p:sldLayoutId id="2147483676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 Placeholder 11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U4-C2-L1 The Need for First Aid/Your Response 2 U4-C2-L2 The First Life-Saving Steps</a:t>
            </a:r>
            <a:endParaRPr lang="en-US" dirty="0"/>
          </a:p>
        </p:txBody>
      </p:sp>
      <p:sp>
        <p:nvSpPr>
          <p:cNvPr id="118" name="Text Placeholder 11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U4-C2-L1 The Need for First Aid/Your Response 2 U4-C2-L2 The First Life-Saving Steps</a:t>
            </a:r>
            <a:endParaRPr lang="en-US" dirty="0"/>
          </a:p>
        </p:txBody>
      </p:sp>
      <p:sp>
        <p:nvSpPr>
          <p:cNvPr id="124" name="Text Placeholder 123"/>
          <p:cNvSpPr>
            <a:spLocks noGrp="1"/>
          </p:cNvSpPr>
          <p:nvPr>
            <p:ph type="body" sz="quarter" idx="23"/>
          </p:nvPr>
        </p:nvSpPr>
        <p:spPr>
          <a:xfrm>
            <a:off x="3182112" y="1362456"/>
            <a:ext cx="1377950" cy="686371"/>
          </a:xfrm>
        </p:spPr>
        <p:txBody>
          <a:bodyPr/>
          <a:lstStyle/>
          <a:p>
            <a:r>
              <a:rPr lang="en-US" dirty="0" smtClean="0"/>
              <a:t>Formation/ Uniform Inspection</a:t>
            </a:r>
          </a:p>
          <a:p>
            <a:r>
              <a:rPr lang="en-US" dirty="0"/>
              <a:t>U4-C1-L3 Components of Whole Health</a:t>
            </a:r>
            <a:endParaRPr lang="en-US" dirty="0"/>
          </a:p>
        </p:txBody>
      </p:sp>
      <p:sp>
        <p:nvSpPr>
          <p:cNvPr id="130" name="Text Placeholder 129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/>
          <a:lstStyle/>
          <a:p>
            <a:r>
              <a:rPr lang="en-US" dirty="0"/>
              <a:t>U4-C1-L4 Nutrition – You Are What You </a:t>
            </a:r>
            <a:r>
              <a:rPr lang="en-US" dirty="0" smtClean="0"/>
              <a:t>Eat</a:t>
            </a:r>
          </a:p>
          <a:p>
            <a:r>
              <a:rPr lang="en-US" dirty="0"/>
              <a:t>U4-C2-L3 Controlling Bleeding 2 U4-C2-L4 Treating for Shock and Immobilizing Fractures</a:t>
            </a:r>
            <a:endParaRPr lang="en-US" dirty="0"/>
          </a:p>
        </p:txBody>
      </p:sp>
      <p:sp>
        <p:nvSpPr>
          <p:cNvPr id="136" name="Text Placeholder 135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 smtClean="0"/>
              <a:t>Formation/ PT </a:t>
            </a:r>
            <a:endParaRPr lang="en-US" dirty="0"/>
          </a:p>
        </p:txBody>
      </p:sp>
      <p:sp>
        <p:nvSpPr>
          <p:cNvPr id="142" name="Text Placeholder 14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1" name="Text Placeholder 1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U4-C2-L7 Heat Injuries 2 U4-C2-L8 Cold Weather Injuries</a:t>
            </a:r>
            <a:endParaRPr lang="en-US" dirty="0"/>
          </a:p>
        </p:txBody>
      </p:sp>
      <p:sp>
        <p:nvSpPr>
          <p:cNvPr id="117" name="Text Placeholder 11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U4-C2-L7 Heat Injuries 2 U4-C2-L8 Cold Weather Injuries</a:t>
            </a:r>
            <a:endParaRPr lang="en-US" dirty="0"/>
          </a:p>
        </p:txBody>
      </p:sp>
      <p:sp>
        <p:nvSpPr>
          <p:cNvPr id="123" name="Text Placeholder 12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Formation/ Uniform Inspection</a:t>
            </a:r>
          </a:p>
          <a:p>
            <a:r>
              <a:rPr lang="en-US" dirty="0"/>
              <a:t>U4-C2-L9 Bites, Stings, and Poisonous Hazards</a:t>
            </a:r>
            <a:endParaRPr lang="en-US" dirty="0"/>
          </a:p>
        </p:txBody>
      </p:sp>
      <p:sp>
        <p:nvSpPr>
          <p:cNvPr id="129" name="Text Placeholder 128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U4-C2-L5 First Aid for Burns 2 U4-C2-L6 First Aid for Poisons, Wounds, and Bruises</a:t>
            </a:r>
            <a:endParaRPr lang="en-US" dirty="0"/>
          </a:p>
        </p:txBody>
      </p:sp>
      <p:sp>
        <p:nvSpPr>
          <p:cNvPr id="135" name="Text Placeholder 134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/>
              <a:t>Formation/ PT </a:t>
            </a:r>
          </a:p>
          <a:p>
            <a:endParaRPr lang="en-US" dirty="0"/>
          </a:p>
        </p:txBody>
      </p:sp>
      <p:sp>
        <p:nvSpPr>
          <p:cNvPr id="141" name="Text Placeholder 140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3" name="Text Placeholder 11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U4-C2-L5 First Aid for Burns 2 U4-C2-L6 First Aid for Poisons, Wounds, and Bruises</a:t>
            </a:r>
            <a:endParaRPr lang="en-US" dirty="0"/>
          </a:p>
        </p:txBody>
      </p:sp>
      <p:sp>
        <p:nvSpPr>
          <p:cNvPr id="119" name="Text Placeholder 11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U4-C3-L1 Use &amp; Effect of Drugs, Alcohol, and Substances 4 U4-C3-L2 Critical Decisions about Substances [Interactive Nights Out]</a:t>
            </a:r>
            <a:endParaRPr lang="en-US" dirty="0"/>
          </a:p>
        </p:txBody>
      </p:sp>
      <p:sp>
        <p:nvSpPr>
          <p:cNvPr id="125" name="Text Placeholder 12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/>
              <a:t>Formation/ Uniform Inspection</a:t>
            </a:r>
          </a:p>
          <a:p>
            <a:r>
              <a:rPr lang="en-US" dirty="0"/>
              <a:t>U4-C2-L9 Bites, Stings, and Poisonous Hazards</a:t>
            </a:r>
            <a:endParaRPr lang="en-US" dirty="0"/>
          </a:p>
        </p:txBody>
      </p:sp>
      <p:sp>
        <p:nvSpPr>
          <p:cNvPr id="131" name="Text Placeholder 130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U4-C3-L1 Use &amp; Effect of Drugs, Alcohol, and Substances 4 U4-C3-L2 Critical Decisions about Substances [Interactive Nights Out]</a:t>
            </a:r>
            <a:endParaRPr lang="en-US" dirty="0"/>
          </a:p>
        </p:txBody>
      </p:sp>
      <p:sp>
        <p:nvSpPr>
          <p:cNvPr id="137" name="Text Placeholder 136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/>
              <a:t>Formation/ PT </a:t>
            </a:r>
          </a:p>
          <a:p>
            <a:endParaRPr lang="en-US" dirty="0"/>
          </a:p>
        </p:txBody>
      </p:sp>
      <p:sp>
        <p:nvSpPr>
          <p:cNvPr id="143" name="Text Placeholder 142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4" name="Text Placeholder 11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U5-C1-L2 Introduction to Maps</a:t>
            </a:r>
            <a:endParaRPr lang="en-US" dirty="0"/>
          </a:p>
        </p:txBody>
      </p:sp>
      <p:sp>
        <p:nvSpPr>
          <p:cNvPr id="120" name="Text Placeholder 11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U5-C1-L2 Introduction to Maps</a:t>
            </a:r>
            <a:endParaRPr lang="en-US" dirty="0"/>
          </a:p>
        </p:txBody>
      </p:sp>
      <p:sp>
        <p:nvSpPr>
          <p:cNvPr id="126" name="Text Placeholder 125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/>
              <a:t>Formation/ Uniform Inspection</a:t>
            </a:r>
          </a:p>
          <a:p>
            <a:r>
              <a:rPr lang="en-US" dirty="0"/>
              <a:t>U4-C2-L9 Bites, Stings, and Poisonous Hazards</a:t>
            </a:r>
            <a:endParaRPr lang="en-US" dirty="0"/>
          </a:p>
        </p:txBody>
      </p:sp>
      <p:sp>
        <p:nvSpPr>
          <p:cNvPr id="132" name="Text Placeholder 131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U5-C1-L2 Introduction to Maps</a:t>
            </a:r>
            <a:endParaRPr lang="en-US" dirty="0"/>
          </a:p>
        </p:txBody>
      </p:sp>
      <p:sp>
        <p:nvSpPr>
          <p:cNvPr id="138" name="Text Placeholder 137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/>
              <a:t>Formation/ PT </a:t>
            </a:r>
          </a:p>
          <a:p>
            <a:endParaRPr lang="en-US" dirty="0"/>
          </a:p>
        </p:txBody>
      </p:sp>
      <p:sp>
        <p:nvSpPr>
          <p:cNvPr id="144" name="Text Placeholder 143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5" name="Text Placeholder 11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U6-C1-L1 The Preamble* 2 U6-C1-L2 Citizenship Skills*</a:t>
            </a:r>
            <a:endParaRPr lang="en-US" dirty="0"/>
          </a:p>
        </p:txBody>
      </p:sp>
      <p:sp>
        <p:nvSpPr>
          <p:cNvPr id="121" name="Text Placeholder 120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U6-C1-L1 The Preamble* 2 U6-C1-L2 Citizenship Skills*</a:t>
            </a:r>
            <a:endParaRPr lang="en-US" dirty="0"/>
          </a:p>
        </p:txBody>
      </p:sp>
      <p:sp>
        <p:nvSpPr>
          <p:cNvPr id="127" name="Text Placeholder 126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Formation/ Uniform Inspection</a:t>
            </a:r>
          </a:p>
          <a:p>
            <a:r>
              <a:rPr lang="en-US" dirty="0"/>
              <a:t>U4-C2-L9 Bites, Stings, and Poisonous Hazards</a:t>
            </a:r>
            <a:endParaRPr lang="en-US" dirty="0"/>
          </a:p>
        </p:txBody>
      </p:sp>
      <p:sp>
        <p:nvSpPr>
          <p:cNvPr id="133" name="Text Placeholder 132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U6-C1-L3 Small Group Meetings* 2 U6-C1-L4 Representative Group Session*</a:t>
            </a:r>
            <a:endParaRPr lang="en-US" dirty="0"/>
          </a:p>
        </p:txBody>
      </p:sp>
      <p:sp>
        <p:nvSpPr>
          <p:cNvPr id="139" name="Text Placeholder 138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/>
              <a:t>Formation/ PT </a:t>
            </a:r>
          </a:p>
          <a:p>
            <a:endParaRPr lang="en-US" dirty="0"/>
          </a:p>
        </p:txBody>
      </p:sp>
      <p:sp>
        <p:nvSpPr>
          <p:cNvPr id="145" name="Text Placeholder 144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6" name="Text Placeholder 11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2" name="Text Placeholder 12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8" name="Text Placeholder 127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134" name="Text Placeholder 133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0" name="Text Placeholder 139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6" name="Text Placeholder 145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971800" y="0"/>
            <a:ext cx="33791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MLK JROTC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179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 Placeholder 7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U6-C2-L1 Our Natural Rights* 2 U6-C2-L2 Developing Republican Government*</a:t>
            </a:r>
            <a:endParaRPr lang="en-US" dirty="0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U6-C2-L1 Our Natural Rights* 2 U6-C2-L2 Developing Republican Government*</a:t>
            </a:r>
            <a:endParaRPr lang="en-US" dirty="0"/>
          </a:p>
        </p:txBody>
      </p:sp>
      <p:sp>
        <p:nvSpPr>
          <p:cNvPr id="89" name="Text Placeholder 8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Formation/ Uniform Inspection</a:t>
            </a:r>
          </a:p>
          <a:p>
            <a:r>
              <a:rPr lang="en-US" dirty="0"/>
              <a:t>U6-C2-L3 British Origins of American Constitutionalism*</a:t>
            </a:r>
            <a:endParaRPr lang="en-US" dirty="0"/>
          </a:p>
        </p:txBody>
      </p:sp>
      <p:sp>
        <p:nvSpPr>
          <p:cNvPr id="95" name="Text Placeholder 9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U6-C2-L4 Colonial Government-Basic Rights &amp; Constitutional Government* 2 U6-C2-L5 State Constitutions*</a:t>
            </a:r>
            <a:endParaRPr lang="en-US" dirty="0"/>
          </a:p>
        </p:txBody>
      </p:sp>
      <p:sp>
        <p:nvSpPr>
          <p:cNvPr id="101" name="Text Placeholder 10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/>
              <a:t>Formation/ PT </a:t>
            </a:r>
          </a:p>
          <a:p>
            <a:endParaRPr lang="en-US" dirty="0"/>
          </a:p>
        </p:txBody>
      </p:sp>
      <p:sp>
        <p:nvSpPr>
          <p:cNvPr id="107" name="Text Placeholder 10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U6-C3-L1 Articles of confederation 1781* 2 U6-C3-L2 Creating Our Constitution* </a:t>
            </a:r>
            <a:endParaRPr lang="en-US" dirty="0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U6-C7-L1 Roles of Citizens 2 U6-C7-L2 New Citizenship and Constitutional Issues</a:t>
            </a:r>
            <a:endParaRPr lang="en-US" dirty="0"/>
          </a:p>
        </p:txBody>
      </p:sp>
      <p:sp>
        <p:nvSpPr>
          <p:cNvPr id="88" name="Text Placeholder 8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Formation/ Uniform Inspection</a:t>
            </a:r>
          </a:p>
          <a:p>
            <a:r>
              <a:rPr lang="en-US" dirty="0"/>
              <a:t>U6-C3-L3 Balancing Power*</a:t>
            </a:r>
            <a:endParaRPr lang="en-US" dirty="0"/>
          </a:p>
        </p:txBody>
      </p:sp>
      <p:sp>
        <p:nvSpPr>
          <p:cNvPr id="94" name="Text Placeholder 9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U6-C6-L6 Protection of Rights Within the Judicial System* 2 U6-C6-L7 Military Justice System* </a:t>
            </a:r>
            <a:endParaRPr lang="en-US" dirty="0"/>
          </a:p>
        </p:txBody>
      </p:sp>
      <p:sp>
        <p:nvSpPr>
          <p:cNvPr id="100" name="Text Placeholder 9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/>
              <a:t>Formation/ PT </a:t>
            </a:r>
            <a:endParaRPr lang="en-US" dirty="0"/>
          </a:p>
        </p:txBody>
      </p:sp>
      <p:sp>
        <p:nvSpPr>
          <p:cNvPr id="106" name="Text Placeholder 10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U6-C7-L1 Roles of Citizens 2 U6-C7-L2 New Citizenship and Constitutional Issues</a:t>
            </a:r>
            <a:endParaRPr lang="en-US" dirty="0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U3-C5-L1 Causes of Conflict 2 U3-C5-L2 Conflict Resolution Techniques [Just Two Days]</a:t>
            </a:r>
            <a:endParaRPr lang="en-US" dirty="0"/>
          </a:p>
        </p:txBody>
      </p:sp>
      <p:sp>
        <p:nvSpPr>
          <p:cNvPr id="90" name="Text Placeholder 8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/>
              <a:t>Formation/ Uniform Inspection</a:t>
            </a:r>
          </a:p>
          <a:p>
            <a:r>
              <a:rPr lang="en-US" dirty="0"/>
              <a:t>U6-C7-L3 Constitutionalism and other Countries</a:t>
            </a:r>
            <a:endParaRPr lang="en-US" dirty="0"/>
          </a:p>
        </p:txBody>
      </p:sp>
      <p:sp>
        <p:nvSpPr>
          <p:cNvPr id="96" name="Text Placeholder 9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U3-C5-L1 Causes of Conflict 2 U3-C5-L2 Conflict Resolution Techniques [Just Two Days]</a:t>
            </a:r>
            <a:endParaRPr lang="en-US" dirty="0"/>
          </a:p>
        </p:txBody>
      </p:sp>
      <p:sp>
        <p:nvSpPr>
          <p:cNvPr id="102" name="Text Placeholder 10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/>
              <a:t>Formation/ PT </a:t>
            </a:r>
          </a:p>
          <a:p>
            <a:endParaRPr lang="en-US" dirty="0"/>
          </a:p>
        </p:txBody>
      </p:sp>
      <p:sp>
        <p:nvSpPr>
          <p:cNvPr id="108" name="Text Placeholder 10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SLCS_ 1 | Service Learning/Community Service Preparation 4 hours U3-C8-L1 | Orientation to Service Learning 2 hours</a:t>
            </a:r>
            <a:endParaRPr lang="en-US" b="1" dirty="0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b="1" dirty="0"/>
              <a:t>SLCS_ 1 | Service Learning/Community Service Preparation 4 hours U3-C8-L1 | Orientation to Service Learning 2 hours</a:t>
            </a:r>
            <a:endParaRPr lang="en-US" b="1" dirty="0"/>
          </a:p>
        </p:txBody>
      </p:sp>
      <p:sp>
        <p:nvSpPr>
          <p:cNvPr id="91" name="Text Placeholder 9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/>
              <a:t>Formation/ Uniform Inspection</a:t>
            </a:r>
          </a:p>
          <a:p>
            <a:endParaRPr lang="en-US" dirty="0"/>
          </a:p>
        </p:txBody>
      </p:sp>
      <p:sp>
        <p:nvSpPr>
          <p:cNvPr id="97" name="Text Placeholder 96"/>
          <p:cNvSpPr>
            <a:spLocks noGrp="1"/>
          </p:cNvSpPr>
          <p:nvPr>
            <p:ph type="body" sz="quarter" idx="31"/>
          </p:nvPr>
        </p:nvSpPr>
        <p:spPr>
          <a:xfrm>
            <a:off x="4582928" y="4224242"/>
            <a:ext cx="1377950" cy="686371"/>
          </a:xfrm>
        </p:spPr>
        <p:txBody>
          <a:bodyPr/>
          <a:lstStyle/>
          <a:p>
            <a:r>
              <a:rPr lang="en-US" b="1" dirty="0"/>
              <a:t>SLCS_ 1 | Service Learning/Community Service Preparation 4 hours U3-C8-L1 | Orientation to Service </a:t>
            </a:r>
            <a:r>
              <a:rPr lang="en-US" dirty="0"/>
              <a:t>Learning 2 hours</a:t>
            </a:r>
            <a:endParaRPr lang="en-US" dirty="0"/>
          </a:p>
        </p:txBody>
      </p:sp>
      <p:sp>
        <p:nvSpPr>
          <p:cNvPr id="103" name="Text Placeholder 10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/>
              <a:t>Formation/ PT </a:t>
            </a:r>
          </a:p>
          <a:p>
            <a:endParaRPr lang="en-US" dirty="0"/>
          </a:p>
        </p:txBody>
      </p:sp>
      <p:sp>
        <p:nvSpPr>
          <p:cNvPr id="109" name="Text Placeholder 10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b="1" dirty="0"/>
              <a:t>SLCS_ 1 | Service Learning/Community Service Preparation 4 hours U3-C8-L1 | Orientation to Service Learning 2 hours</a:t>
            </a:r>
            <a:endParaRPr lang="en-US" b="1" dirty="0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b="1" dirty="0"/>
              <a:t>U3-C8-L2 | Plan and Train For Your Exploratory Project 2 hours* U3-C8-L3 | Project Reflection and Integration 2 hours*</a:t>
            </a:r>
            <a:endParaRPr lang="en-US" b="1" dirty="0"/>
          </a:p>
        </p:txBody>
      </p:sp>
      <p:sp>
        <p:nvSpPr>
          <p:cNvPr id="92" name="Text Placeholder 9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Formation/ Uniform Inspection</a:t>
            </a:r>
          </a:p>
          <a:p>
            <a:endParaRPr lang="en-US" dirty="0"/>
          </a:p>
        </p:txBody>
      </p:sp>
      <p:sp>
        <p:nvSpPr>
          <p:cNvPr id="98" name="Text Placeholder 9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b="1" dirty="0"/>
              <a:t>U3-C8-L2 | Plan and Train For Your Exploratory Project 2 hours* U3-C8-L3 | Project Reflection and Integration 2 hours*</a:t>
            </a:r>
            <a:endParaRPr lang="en-US" b="1" dirty="0"/>
          </a:p>
        </p:txBody>
      </p:sp>
      <p:sp>
        <p:nvSpPr>
          <p:cNvPr id="104" name="Text Placeholder 10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/>
              <a:t>Formation/ PT </a:t>
            </a:r>
          </a:p>
          <a:p>
            <a:endParaRPr lang="en-US" dirty="0"/>
          </a:p>
        </p:txBody>
      </p:sp>
      <p:sp>
        <p:nvSpPr>
          <p:cNvPr id="110" name="Text Placeholder 10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7" name="Text Placeholder 8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3" name="Text Placeholder 9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9" name="Text Placeholder 9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5" name="Text Placeholder 10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1" name="Text Placeholder 11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971800" y="0"/>
            <a:ext cx="33791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MLK JROTC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 Placeholder 7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U3-C11-L1 NEFE Introduction: Setting Financial Goals</a:t>
            </a:r>
            <a:endParaRPr lang="en-US" dirty="0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9" name="Text Placeholder 8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Formation/ Uniform Inspection</a:t>
            </a:r>
          </a:p>
          <a:p>
            <a:endParaRPr lang="en-US" dirty="0"/>
          </a:p>
        </p:txBody>
      </p:sp>
      <p:sp>
        <p:nvSpPr>
          <p:cNvPr id="95" name="Text Placeholder 9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1" name="Text Placeholder 10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107" name="Text Placeholder 10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ATI_1 | Admin ATI_2 | Testing</a:t>
            </a:r>
            <a:endParaRPr lang="en-US" dirty="0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ATI_1 | Admin ATI_2 | Testing</a:t>
            </a:r>
            <a:endParaRPr lang="en-US" dirty="0"/>
          </a:p>
        </p:txBody>
      </p:sp>
      <p:sp>
        <p:nvSpPr>
          <p:cNvPr id="88" name="Text Placeholder 8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Formation/ Uniform Inspection</a:t>
            </a:r>
          </a:p>
          <a:p>
            <a:r>
              <a:rPr lang="en-US" dirty="0"/>
              <a:t>ATI_3 | Preparation for Inspection ATI_4 | Inspections </a:t>
            </a:r>
            <a:endParaRPr lang="en-US" dirty="0"/>
          </a:p>
        </p:txBody>
      </p:sp>
      <p:sp>
        <p:nvSpPr>
          <p:cNvPr id="94" name="Text Placeholder 9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ATI_3 | Preparation for Inspection ATI_4 | Inspections </a:t>
            </a:r>
            <a:endParaRPr lang="en-US" dirty="0"/>
          </a:p>
        </p:txBody>
      </p:sp>
      <p:sp>
        <p:nvSpPr>
          <p:cNvPr id="100" name="Text Placeholder 9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/>
              <a:t>Formation/ PT </a:t>
            </a:r>
          </a:p>
          <a:p>
            <a:endParaRPr lang="en-US" dirty="0"/>
          </a:p>
        </p:txBody>
      </p:sp>
      <p:sp>
        <p:nvSpPr>
          <p:cNvPr id="106" name="Text Placeholder 10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Success Profiler</a:t>
            </a:r>
            <a:endParaRPr lang="en-US" dirty="0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Success Profiler</a:t>
            </a:r>
            <a:endParaRPr lang="en-US" dirty="0"/>
          </a:p>
        </p:txBody>
      </p:sp>
      <p:sp>
        <p:nvSpPr>
          <p:cNvPr id="90" name="Text Placeholder 8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/>
              <a:t>Formation/ Uniform Inspection</a:t>
            </a:r>
          </a:p>
          <a:p>
            <a:r>
              <a:rPr lang="en-US" dirty="0"/>
              <a:t>Planning Skills Social Responsibility</a:t>
            </a:r>
            <a:endParaRPr lang="en-US" dirty="0"/>
          </a:p>
        </p:txBody>
      </p:sp>
      <p:sp>
        <p:nvSpPr>
          <p:cNvPr id="96" name="Text Placeholder 9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Quarterbacks of Life Curriculum focused service learning and continuous improvement activities</a:t>
            </a:r>
          </a:p>
          <a:p>
            <a:endParaRPr lang="en-US" dirty="0"/>
          </a:p>
        </p:txBody>
      </p:sp>
      <p:sp>
        <p:nvSpPr>
          <p:cNvPr id="102" name="Text Placeholder 10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/>
              <a:t>Formation/ PT </a:t>
            </a:r>
          </a:p>
          <a:p>
            <a:endParaRPr lang="en-US" dirty="0"/>
          </a:p>
        </p:txBody>
      </p:sp>
      <p:sp>
        <p:nvSpPr>
          <p:cNvPr id="108" name="Text Placeholder 10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Interactive History Timeline  Pennsylvania Veterans Museum Videos </a:t>
            </a:r>
            <a:endParaRPr lang="en-US" dirty="0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Extension of Mandatory Subjects  Computer Training  Media Communications</a:t>
            </a:r>
            <a:endParaRPr lang="en-US" dirty="0"/>
          </a:p>
        </p:txBody>
      </p:sp>
      <p:sp>
        <p:nvSpPr>
          <p:cNvPr id="91" name="Text Placeholder 9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/>
              <a:t>Formation/ Uniform Inspection</a:t>
            </a:r>
          </a:p>
          <a:p>
            <a:r>
              <a:rPr lang="en-US" dirty="0"/>
              <a:t>Unit 2: Leadership Theory &amp; Application</a:t>
            </a:r>
            <a:endParaRPr lang="en-US" dirty="0"/>
          </a:p>
        </p:txBody>
      </p:sp>
      <p:sp>
        <p:nvSpPr>
          <p:cNvPr id="97" name="Text Placeholder 9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Teaching Presentation Skills  We the People </a:t>
            </a:r>
            <a:endParaRPr lang="en-US" dirty="0"/>
          </a:p>
        </p:txBody>
      </p:sp>
      <p:sp>
        <p:nvSpPr>
          <p:cNvPr id="103" name="Text Placeholder 10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/>
              <a:t>Formation/ PT </a:t>
            </a:r>
          </a:p>
          <a:p>
            <a:endParaRPr lang="en-US" dirty="0"/>
          </a:p>
        </p:txBody>
      </p:sp>
      <p:sp>
        <p:nvSpPr>
          <p:cNvPr id="109" name="Text Placeholder 10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Drug and Substance Abuse Awareness Drug Prevention/</a:t>
            </a:r>
            <a:r>
              <a:rPr lang="en-US" dirty="0" err="1"/>
              <a:t>Interventi</a:t>
            </a:r>
            <a:r>
              <a:rPr lang="en-US" dirty="0"/>
              <a:t> on </a:t>
            </a:r>
            <a:endParaRPr lang="en-US" dirty="0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Advanced Citizenship and American History</a:t>
            </a:r>
            <a:endParaRPr lang="en-US" dirty="0"/>
          </a:p>
        </p:txBody>
      </p:sp>
      <p:sp>
        <p:nvSpPr>
          <p:cNvPr id="92" name="Text Placeholder 9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Formation/ Uniform Inspection</a:t>
            </a:r>
          </a:p>
          <a:p>
            <a:endParaRPr lang="en-US" dirty="0"/>
          </a:p>
        </p:txBody>
      </p:sp>
      <p:sp>
        <p:nvSpPr>
          <p:cNvPr id="98" name="Text Placeholder 9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You the People – Citizenship Action Group Process</a:t>
            </a:r>
            <a:endParaRPr lang="en-US" dirty="0"/>
          </a:p>
        </p:txBody>
      </p:sp>
      <p:sp>
        <p:nvSpPr>
          <p:cNvPr id="104" name="Text Placeholder 10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/>
              <a:t>Formation/ PT </a:t>
            </a:r>
          </a:p>
          <a:p>
            <a:endParaRPr lang="en-US" dirty="0"/>
          </a:p>
        </p:txBody>
      </p:sp>
      <p:sp>
        <p:nvSpPr>
          <p:cNvPr id="110" name="Text Placeholder 10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Founding and Growth of a Nation (history 1776 to present)</a:t>
            </a:r>
            <a:endParaRPr lang="en-US" dirty="0"/>
          </a:p>
        </p:txBody>
      </p:sp>
      <p:sp>
        <p:nvSpPr>
          <p:cNvPr id="87" name="Text Placeholder 8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You the People – Citizenship Action Group Process </a:t>
            </a:r>
            <a:endParaRPr lang="en-US" dirty="0"/>
          </a:p>
        </p:txBody>
      </p:sp>
      <p:sp>
        <p:nvSpPr>
          <p:cNvPr id="93" name="Text Placeholder 9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9" name="Text Placeholder 9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5" name="Text Placeholder 10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1" name="Text Placeholder 11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971800" y="0"/>
            <a:ext cx="33791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MLK JROTC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40"/>
          <p:cNvSpPr>
            <a:spLocks noGrp="1"/>
          </p:cNvSpPr>
          <p:nvPr>
            <p:ph type="body" sz="quarter" idx="11"/>
          </p:nvPr>
        </p:nvSpPr>
        <p:spPr>
          <a:xfrm>
            <a:off x="405130" y="1219200"/>
            <a:ext cx="1377950" cy="686371"/>
          </a:xfrm>
        </p:spPr>
        <p:txBody>
          <a:bodyPr/>
          <a:lstStyle/>
          <a:p>
            <a:r>
              <a:rPr lang="en-US" dirty="0"/>
              <a:t>U2-C1-L1 Leadership Defined 2 U2-C1-L2 Leadership </a:t>
            </a:r>
            <a:r>
              <a:rPr lang="en-US" dirty="0" smtClean="0"/>
              <a:t>Reshuffled</a:t>
            </a:r>
          </a:p>
          <a:p>
            <a:r>
              <a:rPr lang="en-US" dirty="0"/>
              <a:t>U2-C1-L3 Leadership from the Inside Out 2 U2-C1-L4 Principles and </a:t>
            </a:r>
            <a:r>
              <a:rPr lang="en-US" dirty="0" err="1"/>
              <a:t>Leadershi</a:t>
            </a:r>
            <a:endParaRPr lang="en-US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U2-C1-L3 Leadership from the Inside Out 2 U2-C1-L4 Principles and </a:t>
            </a:r>
            <a:r>
              <a:rPr lang="en-US" dirty="0" err="1"/>
              <a:t>Leadershi</a:t>
            </a:r>
            <a:endParaRPr lang="en-US" dirty="0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Formation/ Uniform Inspection</a:t>
            </a:r>
          </a:p>
          <a:p>
            <a:r>
              <a:rPr lang="en-US" dirty="0"/>
              <a:t>U2-C2-L1 Steps from the Past 2 U2-C2-L2 Roles of Leaders and Followers in Drill</a:t>
            </a:r>
            <a:endParaRPr lang="en-US" dirty="0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9"/>
          </p:nvPr>
        </p:nvSpPr>
        <p:spPr>
          <a:xfrm>
            <a:off x="4621364" y="1381795"/>
            <a:ext cx="1377950" cy="686371"/>
          </a:xfrm>
        </p:spPr>
        <p:txBody>
          <a:bodyPr/>
          <a:lstStyle/>
          <a:p>
            <a:r>
              <a:rPr lang="en-US" dirty="0"/>
              <a:t>U2-C2-L2 Roles of Leaders and Followers in Drill 2 U2-C2-L3 Using Your Leadership Skills/Taking Charge 2 U2-C2-L4 Stationary Movements </a:t>
            </a:r>
            <a:endParaRPr lang="en-US" dirty="0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/>
              <a:t>Formation/ PT </a:t>
            </a:r>
          </a:p>
          <a:p>
            <a:endParaRPr lang="en-US" dirty="0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U2-C1-L3 Leadership from the Inside Out 2 U2-C1-L4 Principles and Leadership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U2-C1-L3 Leadership from the Inside Out 2 U2-C1-L4 Principles and Leadership</a:t>
            </a:r>
            <a:endParaRPr lang="en-US" dirty="0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Formation/ Uniform Inspection</a:t>
            </a:r>
          </a:p>
          <a:p>
            <a:r>
              <a:rPr lang="en-US" dirty="0"/>
              <a:t>U3-C1-L3 Personal Growth Plan 2 U3-C1-L4 Becoming an Active Learner</a:t>
            </a:r>
            <a:endParaRPr lang="en-US" dirty="0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U2-C2-L1 Steps from the Past 2 U2-C2-L2 Roles of Leaders and Followers in Drill </a:t>
            </a:r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/>
              <a:t>Formation/ PT </a:t>
            </a:r>
          </a:p>
          <a:p>
            <a:endParaRPr lang="en-US" dirty="0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U3-C2-L1 Brain Structure and Function 2 U3-C2-L3 Learning Style and Processing Preferences</a:t>
            </a:r>
            <a:endParaRPr lang="en-US" dirty="0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U3-C2-L1 Brain Structure and Function 2 U3-C2-L3 Learning Style and Processing Preferences</a:t>
            </a:r>
            <a:endParaRPr lang="en-US" dirty="0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/>
              <a:t>Formation/ Uniform Inspection</a:t>
            </a:r>
          </a:p>
          <a:p>
            <a:r>
              <a:rPr lang="en-US" dirty="0"/>
              <a:t>U3-C2-L1 Brain Structure and Function 2 U3-C2-L3 Learning Style and Processing Preferences</a:t>
            </a:r>
            <a:endParaRPr lang="en-US" dirty="0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U3-C2-L1 Brain Structure and Function 2 U3-C2-L3 Learning Style and Processing Preferences</a:t>
            </a:r>
            <a:endParaRPr lang="en-US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/>
              <a:t>Formation/ PT </a:t>
            </a:r>
          </a:p>
          <a:p>
            <a:endParaRPr lang="en-US" dirty="0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U3-C3-L1 Thinking Maps 2 U3-C3-L2 Reading For Meaning</a:t>
            </a:r>
            <a:endParaRPr lang="en-US" dirty="0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U3-C3-L1 Thinking Maps 2 U3-C3-L2 Reading For Meaning</a:t>
            </a:r>
            <a:endParaRPr lang="en-US" dirty="0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/>
              <a:t>Formation/ Uniform </a:t>
            </a:r>
            <a:r>
              <a:rPr lang="en-US" dirty="0" smtClean="0"/>
              <a:t>Inspection</a:t>
            </a:r>
          </a:p>
          <a:p>
            <a:endParaRPr lang="en-US" dirty="0"/>
          </a:p>
          <a:p>
            <a:r>
              <a:rPr lang="en-US" dirty="0"/>
              <a:t>U3-C3-L3 Study Habits that Work for You </a:t>
            </a:r>
            <a:endParaRPr lang="en-US" dirty="0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U3-C4-L1 The Communication Process 2 U3-C4-L2 </a:t>
            </a:r>
            <a:r>
              <a:rPr lang="en-US" dirty="0" err="1"/>
              <a:t>U3-C4-L2</a:t>
            </a:r>
            <a:r>
              <a:rPr lang="en-US" dirty="0"/>
              <a:t> Becoming a Better Listener</a:t>
            </a:r>
            <a:endParaRPr lang="en-US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/>
              <a:t>Formation/ PT </a:t>
            </a:r>
          </a:p>
          <a:p>
            <a:endParaRPr lang="en-US" dirty="0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U3-C4-L1 The Communication Process 2 U3-C4-L2 </a:t>
            </a:r>
            <a:r>
              <a:rPr lang="en-US" dirty="0" err="1"/>
              <a:t>U3-C4-L2</a:t>
            </a:r>
            <a:r>
              <a:rPr lang="en-US" dirty="0"/>
              <a:t> Becoming a Better Listener</a:t>
            </a:r>
            <a:endParaRPr lang="en-US" dirty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U3-C5-L1 Causes of Conflict 2 U3-C5-L2 Conflict Resolution Techniques [Just Two Days] </a:t>
            </a:r>
            <a:endParaRPr lang="en-US" dirty="0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Formation/ Uniform Inspection</a:t>
            </a:r>
          </a:p>
          <a:p>
            <a:r>
              <a:rPr lang="en-US" dirty="0"/>
              <a:t>U3-C11-L1 NEFE Introduction: Setting Financial Goals </a:t>
            </a:r>
            <a:endParaRPr lang="en-US" dirty="0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U3-C11-L1 NEFE Introduction: Setting Financial Goals </a:t>
            </a:r>
            <a:endParaRPr lang="en-US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971800" y="0"/>
            <a:ext cx="33791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MLK JROTC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4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SLCS_ 1 | Service Learning/Community Service Preparation 4 hours U3-C8-L1 | Orientation to Service Learning 2 hours* </a:t>
            </a:r>
            <a:endParaRPr lang="en-US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SLCS_ 1 | Service Learning/Community Service Preparation 4 hours U3-C8-L1 | Orientation to Service Learning 2 hours* </a:t>
            </a:r>
            <a:endParaRPr lang="en-US" dirty="0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Formation/ Uniform Inspection</a:t>
            </a:r>
          </a:p>
          <a:p>
            <a:r>
              <a:rPr lang="en-US" dirty="0"/>
              <a:t>ATI_3 | Preparation for Inspection ATI_4 | Inspections</a:t>
            </a:r>
            <a:endParaRPr lang="en-US" dirty="0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U3-C8-L2 | Plan and Train For Your Exploratory Project 2 hours* U3-C8-L3 | Project Reflection and Integration 2 hours*</a:t>
            </a:r>
            <a:endParaRPr lang="en-US" dirty="0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/>
              <a:t>Formation/ PT </a:t>
            </a:r>
          </a:p>
          <a:p>
            <a:endParaRPr lang="en-US" dirty="0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U2-C4-L1 Celebrating Differences - Culture and Individual Diversity 2 U2-C4-L2 Performance Indicators 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U2-C4-L1 Celebrating Differences - Culture and Individual Diversity 2 U2-C4-L2 Performance Indicators </a:t>
            </a:r>
            <a:endParaRPr lang="en-US" dirty="0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Formation/ Uniform Inspection</a:t>
            </a:r>
          </a:p>
          <a:p>
            <a:r>
              <a:rPr lang="en-US" dirty="0"/>
              <a:t>ATI_3 | Preparation for Inspection ATI_4 | Inspections</a:t>
            </a:r>
            <a:endParaRPr lang="en-US" dirty="0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U2-C4-L3 Negotiating 2 U2-C4-L4 Decision Making and Problem Solving</a:t>
            </a:r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/>
              <a:t>Formation/ PT </a:t>
            </a:r>
          </a:p>
          <a:p>
            <a:endParaRPr lang="en-US" dirty="0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U2-C5-L1 Platoon Drill 2 U2-C5-L2 Taking Charge--Knowing Your Responsibilities as a Leader</a:t>
            </a:r>
            <a:endParaRPr lang="en-US" dirty="0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U3-C6-L1 Becoming a Better Writer 2 U3-C6-L2 Creating Better Speeches </a:t>
            </a:r>
            <a:endParaRPr lang="en-US" dirty="0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/>
              <a:t>Formation/ Uniform Inspection</a:t>
            </a:r>
          </a:p>
          <a:p>
            <a:r>
              <a:rPr lang="en-US" dirty="0"/>
              <a:t>U1-C1-L9 Basic Command and Staff Principles</a:t>
            </a:r>
            <a:endParaRPr lang="en-US" dirty="0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U3-C6-L3 Becoming a Better </a:t>
            </a:r>
            <a:r>
              <a:rPr lang="en-US" dirty="0" smtClean="0"/>
              <a:t>Speaker</a:t>
            </a:r>
          </a:p>
          <a:p>
            <a:r>
              <a:rPr lang="en-US" dirty="0"/>
              <a:t>U3-C7-L1 Managing Anger [Emotional Intelligence Program]</a:t>
            </a:r>
            <a:endParaRPr lang="en-US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/>
              <a:t>Formation/ PT </a:t>
            </a:r>
          </a:p>
          <a:p>
            <a:endParaRPr lang="en-US" dirty="0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U3-C7-L3 </a:t>
            </a:r>
            <a:r>
              <a:rPr lang="fr-FR" dirty="0" err="1"/>
              <a:t>Conflict</a:t>
            </a:r>
            <a:r>
              <a:rPr lang="fr-FR" dirty="0"/>
              <a:t> </a:t>
            </a:r>
            <a:r>
              <a:rPr lang="fr-FR" dirty="0" err="1"/>
              <a:t>Mediation</a:t>
            </a:r>
            <a:r>
              <a:rPr lang="fr-FR" dirty="0"/>
              <a:t> 2 U3-C7-L4 Violence </a:t>
            </a:r>
            <a:r>
              <a:rPr lang="fr-FR" dirty="0" err="1"/>
              <a:t>Prevention</a:t>
            </a:r>
            <a:r>
              <a:rPr lang="fr-FR" dirty="0"/>
              <a:t> [Violence </a:t>
            </a:r>
            <a:r>
              <a:rPr lang="fr-FR" dirty="0" err="1"/>
              <a:t>Prevention</a:t>
            </a:r>
            <a:r>
              <a:rPr lang="fr-FR" dirty="0"/>
              <a:t> Profiler] </a:t>
            </a:r>
            <a:r>
              <a:rPr lang="fr-FR" dirty="0" smtClean="0"/>
              <a:t>-</a:t>
            </a:r>
            <a:endParaRPr lang="en-US" dirty="0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U6-C8-L3 Global Citizenship Choices, Decisions, &amp; Consequences 4 U6-C8-L4 Historical Timeline: Choices, Decisions, &amp; Consequences</a:t>
            </a:r>
            <a:endParaRPr lang="en-US" dirty="0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/>
              <a:t>Formation/ Uniform Inspection</a:t>
            </a:r>
          </a:p>
          <a:p>
            <a:r>
              <a:rPr lang="en-US" dirty="0"/>
              <a:t>U1-C1-L9 Basic Command and Staff Principles</a:t>
            </a:r>
            <a:endParaRPr lang="en-US" dirty="0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U3-C11-L3 NEFE Unit 2 – Budgeting: Making the Most of Your Money 2 U3-C11-L4 NEFE Unit 3 - Investing: Making Your Money Work for You </a:t>
            </a:r>
            <a:endParaRPr lang="en-US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/>
              <a:t>Formation/ PT </a:t>
            </a:r>
          </a:p>
          <a:p>
            <a:endParaRPr lang="en-US" dirty="0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U6-C8-L1 Leadership Choices, Decisions, and Consequences 4 U6-C8-L2 Ethical Choices, Decisions, &amp; Consequences</a:t>
            </a:r>
            <a:endParaRPr lang="en-US" dirty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U6-C8-L3 Global Citizenship Choices, Decisions, &amp; Consequences 4 U6-C8-L4 Historical Timeline: Choices, Decisions, &amp; Consequences</a:t>
            </a:r>
            <a:endParaRPr lang="en-US" dirty="0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Formation/ Uniform Inspection</a:t>
            </a:r>
          </a:p>
          <a:p>
            <a:r>
              <a:rPr lang="en-US" dirty="0"/>
              <a:t>U1-C1-L9 Basic Command and Staff Principles</a:t>
            </a:r>
            <a:endParaRPr lang="en-US" dirty="0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U6-C8-L1 Leadership Choices, Decisions, and Consequences 4 U6-C8-L2 Ethical Choices, Decisions, &amp; Consequences </a:t>
            </a:r>
            <a:endParaRPr lang="en-US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971800" y="0"/>
            <a:ext cx="33791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MLK JROTC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4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U3-C10-L3 Time Management 2 U3-C10-L4 Cadet Etiquette Guide </a:t>
            </a:r>
            <a:endParaRPr lang="en-US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U3-C10-L1 Making the Right Choices 2 U3-C10-L2 Goals and Goal Setting</a:t>
            </a:r>
            <a:endParaRPr lang="en-US" dirty="0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Formation/ Uniform Inspection</a:t>
            </a:r>
          </a:p>
          <a:p>
            <a:endParaRPr lang="en-US" dirty="0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U3-C9-L3 Military Career Opportunities 2 U3-C9-L4 College Preparation</a:t>
            </a:r>
            <a:endParaRPr lang="en-US" dirty="0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/>
              <a:t>Formation/ PT </a:t>
            </a:r>
          </a:p>
          <a:p>
            <a:endParaRPr lang="en-US" dirty="0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U3-C9-L1 Career Exploration Strategy 2 U3-C9-L2 Career </a:t>
            </a:r>
            <a:r>
              <a:rPr lang="en-US" dirty="0" smtClean="0"/>
              <a:t>Develop</a:t>
            </a:r>
          </a:p>
          <a:p>
            <a:r>
              <a:rPr lang="en-US" dirty="0" err="1" smtClean="0"/>
              <a:t>ment</a:t>
            </a:r>
            <a:r>
              <a:rPr lang="en-US" dirty="0" smtClean="0"/>
              <a:t> Portfolio</a:t>
            </a:r>
          </a:p>
          <a:p>
            <a:r>
              <a:rPr lang="en-US" dirty="0" err="1" smtClean="0"/>
              <a:t>jJCLC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U3-C7-L3 </a:t>
            </a:r>
            <a:r>
              <a:rPr lang="fr-FR" dirty="0" err="1"/>
              <a:t>Conflict</a:t>
            </a:r>
            <a:r>
              <a:rPr lang="fr-FR" dirty="0"/>
              <a:t> </a:t>
            </a:r>
            <a:r>
              <a:rPr lang="fr-FR" dirty="0" err="1"/>
              <a:t>Mediation</a:t>
            </a:r>
            <a:r>
              <a:rPr lang="fr-FR" dirty="0"/>
              <a:t> 2 U3-C7-L4 Violence </a:t>
            </a:r>
            <a:r>
              <a:rPr lang="fr-FR" dirty="0" err="1"/>
              <a:t>Prevention</a:t>
            </a:r>
            <a:r>
              <a:rPr lang="fr-FR" dirty="0"/>
              <a:t> [Violence </a:t>
            </a:r>
            <a:r>
              <a:rPr lang="fr-FR" dirty="0" err="1"/>
              <a:t>Prevention</a:t>
            </a:r>
            <a:r>
              <a:rPr lang="fr-FR" dirty="0"/>
              <a:t> Profiler] </a:t>
            </a:r>
            <a:r>
              <a:rPr lang="fr-FR" dirty="0" smtClean="0"/>
              <a:t>–</a:t>
            </a:r>
          </a:p>
          <a:p>
            <a:r>
              <a:rPr lang="fr-FR" dirty="0" smtClean="0"/>
              <a:t>JCLC</a:t>
            </a:r>
            <a:endParaRPr lang="en-US" dirty="0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Formation/ Uniform Inspection</a:t>
            </a:r>
          </a:p>
          <a:p>
            <a:r>
              <a:rPr lang="en-US" dirty="0" smtClean="0"/>
              <a:t>JCLC</a:t>
            </a:r>
            <a:endParaRPr lang="en-US" dirty="0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U3-C7-L1 Managing Anger [Emotional Intelligence Program] 2 U3-C7-L2 Conflict Resolution and Diversity [Hate Comes Home] </a:t>
            </a:r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/>
              <a:t>Formation/ PT </a:t>
            </a:r>
          </a:p>
          <a:p>
            <a:r>
              <a:rPr lang="en-US" dirty="0" smtClean="0"/>
              <a:t>JCLC</a:t>
            </a:r>
            <a:endParaRPr lang="en-US" dirty="0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/>
              <a:t>Formation/ Uniform Inspection</a:t>
            </a:r>
          </a:p>
          <a:p>
            <a:endParaRPr lang="en-US" dirty="0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0"/>
          </p:nvPr>
        </p:nvSpPr>
        <p:spPr>
          <a:xfrm>
            <a:off x="4560062" y="3094851"/>
            <a:ext cx="1377950" cy="68637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/>
              <a:t>Formation/ PT </a:t>
            </a:r>
          </a:p>
          <a:p>
            <a:endParaRPr lang="en-US" dirty="0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/>
              <a:t>Formation/ Uniform Inspection</a:t>
            </a:r>
          </a:p>
          <a:p>
            <a:endParaRPr lang="en-US" dirty="0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/>
              <a:t>Formation/ PT </a:t>
            </a:r>
          </a:p>
          <a:p>
            <a:endParaRPr lang="en-US" dirty="0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971800" y="0"/>
            <a:ext cx="33791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MLK JROTC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4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-Ring Calendar 2014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calendar (Mon-Sun, two-ring design).potx" id="{37951288-A778-4B03-9A4F-C86CA56F87D5}" vid="{FD97477E-A75E-4049-8F28-7AF1421EAE67}"/>
    </a:ext>
  </a:extLst>
</a:theme>
</file>

<file path=ppt/theme/theme2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1eb96d0358c5e813b9ff0a51f6be317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9d98f49939701b33df8e18e31113e73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A51265-8D1D-4193-B0F9-A72C2ADF82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7B8BDE-ACE7-4A38-893C-2502E9AD3DDC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16c05727-aa75-4e4a-9b5f-8a80a1165891"/>
    <ds:schemaRef ds:uri="http://purl.org/dc/dcmitype/"/>
    <ds:schemaRef ds:uri="http://schemas.microsoft.com/office/infopath/2007/PartnerControls"/>
    <ds:schemaRef ds:uri="71af3243-3dd4-4a8d-8c0d-dd76da1f02a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8A22F1A-C3B4-4165-8A0E-E09BE0E38C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1370</Words>
  <Application>Microsoft Office PowerPoint</Application>
  <PresentationFormat>On-screen Show (4:3)</PresentationFormat>
  <Paragraphs>173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2-Ring Calendar 2014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2020-01-16T06:57:33Z</dcterms:created>
  <dcterms:modified xsi:type="dcterms:W3CDTF">2020-02-13T19:34:36Z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